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69" r:id="rId5"/>
    <p:sldId id="270" r:id="rId6"/>
    <p:sldId id="257" r:id="rId7"/>
    <p:sldId id="258" r:id="rId8"/>
    <p:sldId id="259" r:id="rId9"/>
    <p:sldId id="266" r:id="rId10"/>
    <p:sldId id="263" r:id="rId11"/>
    <p:sldId id="264" r:id="rId12"/>
    <p:sldId id="265" r:id="rId13"/>
    <p:sldId id="262" r:id="rId14"/>
    <p:sldId id="261" r:id="rId15"/>
    <p:sldId id="26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FD1B1-E873-9958-B878-C1C5E77A87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007AC9-F12D-E1CC-6823-A83479F31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12887-C501-9758-C4C1-1707F62A2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1C36A-BCBB-4B9C-B99C-0753C8FC143B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080BE-226F-5EC8-5DA2-5D4BFF0F3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69CF1-06B5-2275-1804-7283D9516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D8085-AE39-4FDC-A9E1-ABEE7AF89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78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E86F9-9E74-04C1-B837-0B32811E1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DD32B8-2390-5F03-010F-C0B8AF485E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B2D30-E426-481F-4D75-B73A2C8A2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1C36A-BCBB-4B9C-B99C-0753C8FC143B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EB753-F167-CD1E-3E49-9027CDAA6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8243-A19D-0286-7AF0-A79B038B3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D8085-AE39-4FDC-A9E1-ABEE7AF89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709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D10594-4781-1568-5173-52D75BDB7C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32CAFA-C86D-F107-3191-A2614C0861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2A7DF-E294-DBB9-6B60-B4709A055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1C36A-BCBB-4B9C-B99C-0753C8FC143B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F438C-6BDB-FFD5-40FD-565B5009C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28A36-8975-E494-D1D0-460870E2A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D8085-AE39-4FDC-A9E1-ABEE7AF89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09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5FCA1-5E29-E2BD-3CD3-870B63EBB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5F5E5-9F49-B237-52C0-155326B6B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0352D-1E8F-910A-1F7A-3A966441A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1C36A-BCBB-4B9C-B99C-0753C8FC143B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7C3A2-45B3-F402-C39F-46896645F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A9EBD-6AA1-E46F-6A80-D627A4944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D8085-AE39-4FDC-A9E1-ABEE7AF89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3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11693-04A3-2B99-874B-EB836FDB6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BE2E3-F90F-B240-0612-E7BEA92063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7CA14-43F1-081A-5508-5F30030F2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1C36A-BCBB-4B9C-B99C-0753C8FC143B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9FB3D-36C5-8A75-5F01-0903327D3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8B554-C253-0717-78CB-42AAA78D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D8085-AE39-4FDC-A9E1-ABEE7AF89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77B2E-A130-9A5C-7E0B-EFDE4ADC2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80229-95DD-B08F-5D29-4E720CF0E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3D5542-65F0-CA65-E290-E018ECF37A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98B3F-C2A1-844F-2BA9-B06BBA74B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1C36A-BCBB-4B9C-B99C-0753C8FC143B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4E1B5-7860-2D1B-12BA-248A0B9C5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9F7921-39AC-ACDB-6158-FACA47D87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D8085-AE39-4FDC-A9E1-ABEE7AF89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95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CFE3C-2350-D429-B4C2-8E5E7D5EA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F3877-E626-ED22-0A0C-4EA6A99BE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DBC2D-17F9-E603-A1D9-D6447F0AA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F83E52-D516-D7AE-9A8E-3FE09917C9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F4E0E3-2659-7D73-1C06-13F4EF8ACE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7F322F-A1C6-4728-0F89-E48A177BF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1C36A-BCBB-4B9C-B99C-0753C8FC143B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15E10E-354B-A03E-6028-4C07D0234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BBC747-C876-0025-F951-8BF67B591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D8085-AE39-4FDC-A9E1-ABEE7AF89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62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EEC6D-5E81-9D12-F4E1-B97C5EE62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8247B0-C08D-6C96-5ABF-09697B4B7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1C36A-BCBB-4B9C-B99C-0753C8FC143B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40D329-8E22-F5B1-2835-ABEDD6A16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8462C-9EF0-A672-4974-BBE7ACE2A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D8085-AE39-4FDC-A9E1-ABEE7AF89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088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C5B735-E0FE-01F3-702C-18EBE2EA0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1C36A-BCBB-4B9C-B99C-0753C8FC143B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FBD9BD-7E70-A4B7-FD5D-CEC06AF4E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17DEC-DF2A-FE19-D801-133E2118D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D8085-AE39-4FDC-A9E1-ABEE7AF89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8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CFB2-1112-4A9D-1E0D-E1A94BDAC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AFE10-55F7-B1DB-07DA-9EA33A525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95858-116F-5291-EDE9-41F8C618BC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DED60-3392-22CC-E994-D207776AB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1C36A-BCBB-4B9C-B99C-0753C8FC143B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AD143F-F8A4-03FB-5013-FD00C3E5C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E7C08-3E6F-F11A-A313-8215932E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D8085-AE39-4FDC-A9E1-ABEE7AF89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76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6746-60B7-2DD2-2081-48E437264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2A9975-C619-E505-ACF0-F66422C5DA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BE99F9-8996-91D9-84F9-079A10166F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1AD2F-9189-551F-130C-CD9F7C4CA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1C36A-BCBB-4B9C-B99C-0753C8FC143B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F1EC4D-C174-C8DC-E81B-051C5470D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529F84-D6B3-FBC3-D0A9-390630FCE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D8085-AE39-4FDC-A9E1-ABEE7AF89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39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86D1B6-5D0D-4E47-6B01-0372CF603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1CF39-C88B-C694-5C17-9E4499465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6BEDE-1932-1816-5A35-2444B086DF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1C36A-BCBB-4B9C-B99C-0753C8FC143B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74C6C-BC2C-9107-B4FA-8E13492644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ACCC2-8E38-5D97-AF7A-05ECBCBE73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D8085-AE39-4FDC-A9E1-ABEE7AF89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292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83B375-D66E-F149-F443-C1FF4ED7D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760" y="0"/>
            <a:ext cx="1222876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AB9509-156A-0C87-BEF9-5C27201D62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8615" y="934454"/>
            <a:ext cx="5258540" cy="79011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14-CAI978" panose="02070803080706020303" pitchFamily="18" charset="0"/>
              </a:rPr>
              <a:t>POS SYSTEM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E6786D-9357-1D45-152F-B1764CE67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20" y="1341210"/>
            <a:ext cx="4810670" cy="48106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30DB3B-329D-5308-EC3E-08652DC5F485}"/>
              </a:ext>
            </a:extLst>
          </p:cNvPr>
          <p:cNvSpPr txBox="1"/>
          <p:nvPr/>
        </p:nvSpPr>
        <p:spPr>
          <a:xfrm>
            <a:off x="1693630" y="3901440"/>
            <a:ext cx="34086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Group II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Chy Vothana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Nhean Sereyvoutey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Sovann Sornsarath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Oeurn Dany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Nak Sinal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105B9B-3990-4B2F-0AC1-9F2A803681BE}"/>
              </a:ext>
            </a:extLst>
          </p:cNvPr>
          <p:cNvSpPr txBox="1"/>
          <p:nvPr/>
        </p:nvSpPr>
        <p:spPr>
          <a:xfrm>
            <a:off x="1920240" y="2509520"/>
            <a:ext cx="4932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Lecturer Mr. KONG CHANPHANIT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F28421-F418-1551-A487-CEAB3613DE32}"/>
              </a:ext>
            </a:extLst>
          </p:cNvPr>
          <p:cNvSpPr txBox="1"/>
          <p:nvPr/>
        </p:nvSpPr>
        <p:spPr>
          <a:xfrm>
            <a:off x="1920240" y="3020814"/>
            <a:ext cx="5002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Lecture: Database Management System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7D60E6-268E-96BB-9C63-A52A349855A5}"/>
              </a:ext>
            </a:extLst>
          </p:cNvPr>
          <p:cNvSpPr txBox="1"/>
          <p:nvPr/>
        </p:nvSpPr>
        <p:spPr>
          <a:xfrm>
            <a:off x="9321800" y="220278"/>
            <a:ext cx="287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National University of Management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397DBD-C601-DAE6-EE3C-EFBE4520C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880" y="156447"/>
            <a:ext cx="435437" cy="4354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CB8CAF-FF7E-4852-81F8-1BD88FFB2DD7}"/>
              </a:ext>
            </a:extLst>
          </p:cNvPr>
          <p:cNvSpPr txBox="1"/>
          <p:nvPr/>
        </p:nvSpPr>
        <p:spPr>
          <a:xfrm>
            <a:off x="123392" y="6457890"/>
            <a:ext cx="5894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Information Technology . Final Semester II . Year II</a:t>
            </a:r>
          </a:p>
        </p:txBody>
      </p:sp>
    </p:spTree>
    <p:extLst>
      <p:ext uri="{BB962C8B-B14F-4D97-AF65-F5344CB8AC3E}">
        <p14:creationId xmlns:p14="http://schemas.microsoft.com/office/powerpoint/2010/main" val="403484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8BEDAE-1A00-29D2-3E2F-173B7DD39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42586" y="161185"/>
            <a:ext cx="2844800" cy="495068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KH Phal Muol 5" panose="02000500000000000000" pitchFamily="2" charset="0"/>
                <a:cs typeface="KH Phal Muol 5" panose="02000500000000000000" pitchFamily="2" charset="0"/>
              </a:rPr>
              <a:t>Supplier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30A44D-53DC-B777-7D31-F362FBE9C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8" y="95451"/>
            <a:ext cx="8198092" cy="6660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Graphical user interface, table, Excel&#10;&#10;Description automatically generated">
            <a:extLst>
              <a:ext uri="{FF2B5EF4-FFF2-40B4-BE49-F238E27FC236}">
                <a16:creationId xmlns:a16="http://schemas.microsoft.com/office/drawing/2014/main" id="{EC6B8005-1DF9-476E-96CF-6E8C730DC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0319" y="1368238"/>
            <a:ext cx="2553056" cy="2057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1BB2FE-6947-4B30-955F-D8CA63830459}"/>
              </a:ext>
            </a:extLst>
          </p:cNvPr>
          <p:cNvSpPr txBox="1"/>
          <p:nvPr/>
        </p:nvSpPr>
        <p:spPr>
          <a:xfrm>
            <a:off x="8665607" y="945952"/>
            <a:ext cx="2907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Table Suppliers : tblSupplier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BF52F-AD25-4814-9262-D4398AA842ED}"/>
              </a:ext>
            </a:extLst>
          </p:cNvPr>
          <p:cNvSpPr txBox="1"/>
          <p:nvPr/>
        </p:nvSpPr>
        <p:spPr>
          <a:xfrm>
            <a:off x="8495912" y="3712031"/>
            <a:ext cx="3538148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SupplierID : </a:t>
            </a:r>
            <a:r>
              <a:rPr lang="km-KH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ជាលេខសំគាល់របស់អ្នកផ្គត់ផ្គង់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CompanyName: </a:t>
            </a:r>
            <a:r>
              <a:rPr lang="km-KH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ជាឈ្មោះក្រុមហ៊ុន</a:t>
            </a:r>
            <a:endParaRPr lang="en-US" sz="1200" dirty="0">
              <a:latin typeface="!Khmer OS Siemreap" panose="02000500000000020004" pitchFamily="2" charset="0"/>
              <a:cs typeface="!Khmer OS Siemreap" panose="02000500000000020004" pitchFamily="2" charset="0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ContactName: </a:t>
            </a:r>
            <a:r>
              <a:rPr lang="km-KH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ជាអ្នកដែលយើងអាចទំនាក់ទំនងបាន</a:t>
            </a:r>
            <a:endParaRPr lang="en-US" sz="1200" dirty="0">
              <a:latin typeface="!Khmer OS Siemreap" panose="02000500000000020004" pitchFamily="2" charset="0"/>
              <a:cs typeface="!Khmer OS Siemreap" panose="02000500000000020004" pitchFamily="2" charset="0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Position: </a:t>
            </a:r>
            <a:r>
              <a:rPr lang="km-KH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តួនាទី</a:t>
            </a:r>
            <a:endParaRPr lang="en-US" sz="1200" dirty="0">
              <a:latin typeface="!Khmer OS Siemreap" panose="02000500000000020004" pitchFamily="2" charset="0"/>
              <a:cs typeface="!Khmer OS Siemreap" panose="02000500000000020004" pitchFamily="2" charset="0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Phone: </a:t>
            </a:r>
            <a:r>
              <a:rPr lang="km-KH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លេខទូរស័ព្ទទំនាក់ទំនង</a:t>
            </a:r>
            <a:endParaRPr lang="en-US" sz="1200" dirty="0">
              <a:latin typeface="!Khmer OS Siemreap" panose="02000500000000020004" pitchFamily="2" charset="0"/>
              <a:cs typeface="!Khmer OS Siemreap" panose="02000500000000020004" pitchFamily="2" charset="0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Address: </a:t>
            </a:r>
            <a:r>
              <a:rPr lang="km-KH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អាស័យដ្ឋាន</a:t>
            </a:r>
            <a:endParaRPr lang="en-US" sz="1200" dirty="0">
              <a:latin typeface="!Khmer OS Siemreap" panose="02000500000000020004" pitchFamily="2" charset="0"/>
              <a:cs typeface="!Khmer OS Siemreap" panose="02000500000000020004" pitchFamily="2" charset="0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City: </a:t>
            </a:r>
            <a:r>
              <a:rPr lang="km-KH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ទីក្រុង</a:t>
            </a:r>
            <a:endParaRPr lang="en-US" sz="1200" dirty="0">
              <a:latin typeface="!Khmer OS Siemreap" panose="02000500000000020004" pitchFamily="2" charset="0"/>
              <a:cs typeface="!Khmer OS Siemreap" panose="02000500000000020004" pitchFamily="2" charset="0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Country: </a:t>
            </a:r>
            <a:r>
              <a:rPr lang="km-KH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ជាប្រទេស</a:t>
            </a:r>
            <a:endParaRPr lang="en-US" sz="1200" dirty="0">
              <a:latin typeface="!Khmer OS Siemreap" panose="02000500000000020004" pitchFamily="2" charset="0"/>
              <a:cs typeface="!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33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8BEDAE-1A00-29D2-3E2F-173B7DD39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8720" y="162253"/>
            <a:ext cx="2844800" cy="495068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KH Phal Muol 5" panose="02000500000000000000" pitchFamily="2" charset="0"/>
                <a:cs typeface="KH Phal Muol 5" panose="02000500000000000000" pitchFamily="2" charset="0"/>
              </a:rPr>
              <a:t>Customer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AEA0A9-E146-5E93-E40E-1877E3723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4" y="59267"/>
            <a:ext cx="7994936" cy="6714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3A986747-B902-478D-9031-B398BA3A0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8796" y="1116224"/>
            <a:ext cx="2938524" cy="1860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9FA793-6861-45A9-80ED-2484B6B589C7}"/>
              </a:ext>
            </a:extLst>
          </p:cNvPr>
          <p:cNvSpPr txBox="1"/>
          <p:nvPr/>
        </p:nvSpPr>
        <p:spPr>
          <a:xfrm>
            <a:off x="8462046" y="3229431"/>
            <a:ext cx="3687228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CustomerID: </a:t>
            </a:r>
            <a:r>
              <a:rPr lang="km-KH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ជាលេខសម្គាល់របស់អតិថិជន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CustomerName: </a:t>
            </a:r>
            <a:r>
              <a:rPr lang="km-KH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ជាឈ្មោះរបស់អតិថិជន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PhoneNumber: </a:t>
            </a:r>
            <a:r>
              <a:rPr lang="km-KH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លេខទូរស័ព្ទទំនាក់ទំនង</a:t>
            </a:r>
            <a:endParaRPr lang="en-US" sz="1200" dirty="0">
              <a:latin typeface="!Khmer OS Siemreap" panose="02000500000000020004" pitchFamily="2" charset="0"/>
              <a:cs typeface="!Khmer OS Siemreap" panose="02000500000000020004" pitchFamily="2" charset="0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Address: </a:t>
            </a:r>
            <a:r>
              <a:rPr lang="km-KH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អាស័យដ្ឋាន</a:t>
            </a:r>
            <a:endParaRPr lang="en-US" sz="1200" dirty="0">
              <a:latin typeface="!Khmer OS Siemreap" panose="02000500000000020004" pitchFamily="2" charset="0"/>
              <a:cs typeface="!Khmer OS Siemreap" panose="02000500000000020004" pitchFamily="2" charset="0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City: </a:t>
            </a:r>
            <a:r>
              <a:rPr lang="km-KH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ទីក្រុង</a:t>
            </a:r>
            <a:endParaRPr lang="en-US" sz="1200" dirty="0">
              <a:latin typeface="!Khmer OS Siemreap" panose="02000500000000020004" pitchFamily="2" charset="0"/>
              <a:cs typeface="!Khmer OS Siemreap" panose="02000500000000020004" pitchFamily="2" charset="0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Country: </a:t>
            </a:r>
            <a:r>
              <a:rPr lang="km-KH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ជាប្រទេស</a:t>
            </a:r>
            <a:endParaRPr lang="en-US" sz="1200" dirty="0">
              <a:latin typeface="!Khmer OS Siemreap" panose="02000500000000020004" pitchFamily="2" charset="0"/>
              <a:cs typeface="!Khmer OS Siemreap" panose="02000500000000020004" pitchFamily="2" charset="0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Point: </a:t>
            </a:r>
            <a:r>
              <a:rPr lang="km-KH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ជាពិន្ទុរបស់អតិថិជនដែលធ្លាប់បានទិញផលិតផល</a:t>
            </a:r>
          </a:p>
          <a:p>
            <a:pPr>
              <a:lnSpc>
                <a:spcPct val="200000"/>
              </a:lnSpc>
            </a:pPr>
            <a:r>
              <a:rPr lang="km-KH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ហើយពិន្ទុនេះអាចយកមកទិញផលិតផលវិញបាន</a:t>
            </a:r>
            <a:endParaRPr lang="en-US" sz="1200" dirty="0">
              <a:latin typeface="!Khmer OS Siemreap" panose="02000500000000020004" pitchFamily="2" charset="0"/>
              <a:cs typeface="!Khmer OS Siemreap" panose="02000500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24A97F-0E20-40B5-93CB-374C7AE63B11}"/>
              </a:ext>
            </a:extLst>
          </p:cNvPr>
          <p:cNvSpPr txBox="1"/>
          <p:nvPr/>
        </p:nvSpPr>
        <p:spPr>
          <a:xfrm>
            <a:off x="8462046" y="702106"/>
            <a:ext cx="3153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Table Customer : tblcustomers</a:t>
            </a:r>
          </a:p>
        </p:txBody>
      </p:sp>
    </p:spTree>
    <p:extLst>
      <p:ext uri="{BB962C8B-B14F-4D97-AF65-F5344CB8AC3E}">
        <p14:creationId xmlns:p14="http://schemas.microsoft.com/office/powerpoint/2010/main" val="2247835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8BEDAE-1A00-29D2-3E2F-173B7DD39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9926" y="-75774"/>
            <a:ext cx="2844800" cy="495068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KH Phal Muol 5" panose="02000500000000000000" pitchFamily="2" charset="0"/>
                <a:cs typeface="KH Phal Muol 5" panose="02000500000000000000" pitchFamily="2" charset="0"/>
              </a:rPr>
              <a:t>Employee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DB04D6-576A-FDC8-A3EC-48F08FAEC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32" y="132533"/>
            <a:ext cx="7432456" cy="6607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1F48F3A9-46AE-44E7-8F6E-72A1559D9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639" y="740301"/>
            <a:ext cx="2645079" cy="2339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C09DF-F5F0-4AAF-9159-DA4FB60561FD}"/>
              </a:ext>
            </a:extLst>
          </p:cNvPr>
          <p:cNvSpPr/>
          <p:nvPr/>
        </p:nvSpPr>
        <p:spPr>
          <a:xfrm>
            <a:off x="5086350" y="1378744"/>
            <a:ext cx="1135856" cy="1140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CF48F0D9-BAA4-4DD8-93E1-CA61215725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007" y="1472862"/>
            <a:ext cx="952381" cy="9523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42FE2E-4556-4D19-88F5-33A55926D4D1}"/>
              </a:ext>
            </a:extLst>
          </p:cNvPr>
          <p:cNvSpPr txBox="1"/>
          <p:nvPr/>
        </p:nvSpPr>
        <p:spPr>
          <a:xfrm>
            <a:off x="8057347" y="3116878"/>
            <a:ext cx="2946640" cy="337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sz="1200" dirty="0" err="1">
                <a:latin typeface="!Khmer OS Siemreap" panose="02000500000000020004" pitchFamily="2" charset="0"/>
                <a:cs typeface="!Khmer OS Siemreap" panose="02000500000000020004" pitchFamily="2" charset="0"/>
              </a:rPr>
              <a:t>EmployeeID</a:t>
            </a:r>
            <a:r>
              <a:rPr lang="en-US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: </a:t>
            </a:r>
            <a:r>
              <a:rPr lang="km-KH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ជាលេខសម្គាល់របស់​បុគ្គលិក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sz="1200" dirty="0" err="1">
                <a:latin typeface="!Khmer OS Siemreap" panose="02000500000000020004" pitchFamily="2" charset="0"/>
                <a:cs typeface="!Khmer OS Siemreap" panose="02000500000000020004" pitchFamily="2" charset="0"/>
              </a:rPr>
              <a:t>EmployeeName</a:t>
            </a:r>
            <a:r>
              <a:rPr lang="en-US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: </a:t>
            </a:r>
            <a:r>
              <a:rPr lang="km-KH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ឈ្មោះបុគ្គលិក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Gender :</a:t>
            </a:r>
            <a:r>
              <a:rPr lang="km-KH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 ភេទ</a:t>
            </a:r>
            <a:r>
              <a:rPr lang="en-US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 </a:t>
            </a:r>
            <a:r>
              <a:rPr lang="km-KH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   </a:t>
            </a:r>
            <a:r>
              <a:rPr lang="en-US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- Dob: </a:t>
            </a:r>
            <a:r>
              <a:rPr lang="km-KH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ថ្ងៃខេឆ្នាំកំណើត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PhoneNumber: </a:t>
            </a:r>
            <a:r>
              <a:rPr lang="km-KH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លេខទូរស័ព្ទទំនាក់ទំនង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Email: </a:t>
            </a:r>
            <a:r>
              <a:rPr lang="km-KH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អ៊ីម៉ែល</a:t>
            </a:r>
            <a:endParaRPr lang="en-US" sz="1200" dirty="0">
              <a:latin typeface="!Khmer OS Siemreap" panose="02000500000000020004" pitchFamily="2" charset="0"/>
              <a:cs typeface="!Khmer OS Siemreap" panose="02000500000000020004" pitchFamily="2" charset="0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Salary :  </a:t>
            </a:r>
            <a:r>
              <a:rPr lang="km-KH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ជាប្រាក់ខែរបស់បុគ្គលិក</a:t>
            </a:r>
            <a:endParaRPr lang="en-US" sz="1200" dirty="0">
              <a:latin typeface="!Khmer OS Siemreap" panose="02000500000000020004" pitchFamily="2" charset="0"/>
              <a:cs typeface="!Khmer OS Siemreap" panose="02000500000000020004" pitchFamily="2" charset="0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Address: </a:t>
            </a:r>
            <a:r>
              <a:rPr lang="km-KH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អាស័យដ្ឋាន  </a:t>
            </a:r>
            <a:r>
              <a:rPr lang="en-US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- City: </a:t>
            </a:r>
            <a:r>
              <a:rPr lang="km-KH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ទីក្រុង</a:t>
            </a:r>
            <a:endParaRPr lang="en-US" sz="1200" dirty="0">
              <a:latin typeface="!Khmer OS Siemreap" panose="02000500000000020004" pitchFamily="2" charset="0"/>
              <a:cs typeface="!Khmer OS Siemreap" panose="02000500000000020004" pitchFamily="2" charset="0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Country: </a:t>
            </a:r>
            <a:r>
              <a:rPr lang="km-KH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ជាប្រទេស</a:t>
            </a:r>
            <a:endParaRPr lang="en-US" sz="1200" dirty="0">
              <a:latin typeface="!Khmer OS Siemreap" panose="02000500000000020004" pitchFamily="2" charset="0"/>
              <a:cs typeface="!Khmer OS Siemreap" panose="02000500000000020004" pitchFamily="2" charset="0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Hire Date: </a:t>
            </a:r>
            <a:r>
              <a:rPr lang="km-KH" sz="12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ថ្ងៃដែលបុគ្គលិកចូលធ្វើការ</a:t>
            </a:r>
            <a:endParaRPr lang="en-US" sz="1200" dirty="0">
              <a:latin typeface="!Khmer OS Siemreap" panose="02000500000000020004" pitchFamily="2" charset="0"/>
              <a:cs typeface="!Khmer OS Siemreap" panose="02000500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E612F6-42F8-402F-9F3E-781C50869BAF}"/>
              </a:ext>
            </a:extLst>
          </p:cNvPr>
          <p:cNvSpPr txBox="1"/>
          <p:nvPr/>
        </p:nvSpPr>
        <p:spPr>
          <a:xfrm>
            <a:off x="8057347" y="370968"/>
            <a:ext cx="3198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Table Customer : tblEmployees</a:t>
            </a:r>
          </a:p>
        </p:txBody>
      </p:sp>
    </p:spTree>
    <p:extLst>
      <p:ext uri="{BB962C8B-B14F-4D97-AF65-F5344CB8AC3E}">
        <p14:creationId xmlns:p14="http://schemas.microsoft.com/office/powerpoint/2010/main" val="2326865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8BEDAE-1A00-29D2-3E2F-173B7DD39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" y="407786"/>
            <a:ext cx="1703327" cy="495068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KH Phal Muol 5" panose="02000500000000000000" pitchFamily="2" charset="0"/>
                <a:cs typeface="KH Phal Muol 5" panose="02000500000000000000" pitchFamily="2" charset="0"/>
              </a:rPr>
              <a:t>User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74FA53-40C7-B651-C693-74B04406C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0" y="1198614"/>
            <a:ext cx="4876800" cy="3535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14490AE4-AC37-46B5-85A7-9D171FF5B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663" y="1986280"/>
            <a:ext cx="3543795" cy="1124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445283-FDB5-44E7-AEEA-D2CE042861BA}"/>
              </a:ext>
            </a:extLst>
          </p:cNvPr>
          <p:cNvSpPr txBox="1"/>
          <p:nvPr/>
        </p:nvSpPr>
        <p:spPr>
          <a:xfrm>
            <a:off x="6096000" y="3648600"/>
            <a:ext cx="5920210" cy="2004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USERID : </a:t>
            </a:r>
            <a:r>
              <a:rPr lang="km-KH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គឺជា </a:t>
            </a:r>
            <a:r>
              <a:rPr lang="en-US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Primary Key </a:t>
            </a:r>
            <a:r>
              <a:rPr lang="km-KH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ដែលកំណត់អត្តលេខដល់</a:t>
            </a:r>
            <a:r>
              <a:rPr lang="en-US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 User </a:t>
            </a:r>
            <a:r>
              <a:rPr lang="km-KH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ម្នាក់ៗ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Username: </a:t>
            </a:r>
            <a:r>
              <a:rPr lang="km-KH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ជាឈ្មោះរបស់ </a:t>
            </a:r>
            <a:r>
              <a:rPr lang="en-US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User </a:t>
            </a:r>
            <a:r>
              <a:rPr lang="km-KH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(មិនមានដកឃ្លា)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Password: </a:t>
            </a:r>
            <a:r>
              <a:rPr lang="km-KH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ជាលេខសំងាត់របស់ </a:t>
            </a:r>
            <a:r>
              <a:rPr lang="en-US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user </a:t>
            </a:r>
            <a:r>
              <a:rPr lang="km-KH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សម្រាប់ធ្វើការ </a:t>
            </a:r>
            <a:r>
              <a:rPr lang="en-US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Login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m-KH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ចំពោះ </a:t>
            </a:r>
            <a:r>
              <a:rPr lang="en-US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User </a:t>
            </a:r>
            <a:r>
              <a:rPr lang="km-KH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យើងអាច </a:t>
            </a:r>
            <a:r>
              <a:rPr lang="en-US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Create new </a:t>
            </a:r>
            <a:r>
              <a:rPr lang="km-KH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ដើម្បីឲ្យបុគ្គលិកមានសិទ្ធក្នុងការប្រើប្រាស់ </a:t>
            </a:r>
          </a:p>
          <a:p>
            <a:pPr>
              <a:lnSpc>
                <a:spcPct val="150000"/>
              </a:lnSpc>
            </a:pPr>
            <a:r>
              <a:rPr lang="km-KH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ហើយក៏មានសិទ្ធក្នុងការ</a:t>
            </a:r>
            <a:r>
              <a:rPr lang="en-US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Update Add new </a:t>
            </a:r>
            <a:r>
              <a:rPr lang="km-KH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និង </a:t>
            </a:r>
            <a:r>
              <a:rPr lang="en-US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save </a:t>
            </a:r>
            <a:r>
              <a:rPr lang="km-KH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និង </a:t>
            </a:r>
            <a:r>
              <a:rPr lang="en-US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Delete </a:t>
            </a:r>
            <a:r>
              <a:rPr lang="km-KH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បានផងដែរ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400" dirty="0">
              <a:latin typeface="!Khmer OS Siemreap" panose="02000500000000020004" pitchFamily="2" charset="0"/>
              <a:cs typeface="!Khmer OS Siemreap" panose="02000500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EDBF72-04AC-4094-BB19-382A4E781F3D}"/>
              </a:ext>
            </a:extLst>
          </p:cNvPr>
          <p:cNvSpPr txBox="1"/>
          <p:nvPr/>
        </p:nvSpPr>
        <p:spPr>
          <a:xfrm>
            <a:off x="6473663" y="1316608"/>
            <a:ext cx="236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Table User : </a:t>
            </a:r>
            <a:r>
              <a:rPr lang="en-US" dirty="0" err="1"/>
              <a:t>tblusers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13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8BEDAE-1A00-29D2-3E2F-173B7DD39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84987"/>
            <a:ext cx="2820927" cy="495068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KH Phal Muol 5" panose="02000500000000000000" pitchFamily="2" charset="0"/>
                <a:cs typeface="KH Phal Muol 5" panose="02000500000000000000" pitchFamily="2" charset="0"/>
              </a:rPr>
              <a:t>Categories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714D62-A079-DF1E-F500-8D20FA602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" y="1468120"/>
            <a:ext cx="3558540" cy="487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6D98B7-65CE-162C-47E4-70BD69ABC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145" y="1468120"/>
            <a:ext cx="3531870" cy="487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EBAD05-9C45-DF9E-6EB4-CC34FC81EF86}"/>
              </a:ext>
            </a:extLst>
          </p:cNvPr>
          <p:cNvSpPr txBox="1"/>
          <p:nvPr/>
        </p:nvSpPr>
        <p:spPr>
          <a:xfrm>
            <a:off x="806450" y="855246"/>
            <a:ext cx="10171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6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ចំពោះ </a:t>
            </a:r>
            <a:r>
              <a:rPr lang="en-US" sz="16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Categories </a:t>
            </a:r>
            <a:r>
              <a:rPr lang="km-KH" sz="16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មាន </a:t>
            </a:r>
            <a:r>
              <a:rPr lang="en-US" sz="16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All Categories </a:t>
            </a:r>
            <a:r>
              <a:rPr lang="km-KH" sz="16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ដែលយើងអាចធ្វើការ </a:t>
            </a:r>
            <a:r>
              <a:rPr lang="en-US" sz="16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Edit , Add Categories </a:t>
            </a:r>
            <a:r>
              <a:rPr lang="km-KH" sz="16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ថ្មី អាច</a:t>
            </a:r>
            <a:r>
              <a:rPr lang="ca-ES" sz="16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 </a:t>
            </a:r>
            <a:r>
              <a:rPr lang="en-US" sz="16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Save</a:t>
            </a:r>
            <a:r>
              <a:rPr lang="km-KH" sz="16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​ និង</a:t>
            </a:r>
            <a:r>
              <a:rPr lang="en-US" sz="16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 Delete </a:t>
            </a:r>
            <a:r>
              <a:rPr lang="km-KH" sz="16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បាន។</a:t>
            </a:r>
            <a:endParaRPr lang="en-US" sz="1600" dirty="0">
              <a:latin typeface="!Khmer OS Siemreap" panose="02000500000000020004" pitchFamily="2" charset="0"/>
              <a:cs typeface="!Khmer OS Siemreap" panose="02000500000000020004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771967-E091-E743-423C-720E2AEC36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7" b="2280"/>
          <a:stretch/>
        </p:blipFill>
        <p:spPr>
          <a:xfrm>
            <a:off x="8115935" y="1503680"/>
            <a:ext cx="3783330" cy="487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1241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8BEDAE-1A00-29D2-3E2F-173B7DD39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20667" y="288468"/>
            <a:ext cx="3351107" cy="495068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KH Phal Muol 5" panose="02000500000000000000" pitchFamily="2" charset="0"/>
                <a:cs typeface="KH Phal Muol 5" panose="02000500000000000000" pitchFamily="2" charset="0"/>
              </a:rPr>
              <a:t>Product Management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F6410D-6654-6F17-C3BB-5256E27CF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26" y="97735"/>
            <a:ext cx="8549641" cy="4809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140F50B7-D535-42D7-9C1B-FBFBC7399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821" y="1446817"/>
            <a:ext cx="3198798" cy="2796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7342F8-EFF2-4E19-B46C-3AAA172088DB}"/>
              </a:ext>
            </a:extLst>
          </p:cNvPr>
          <p:cNvSpPr txBox="1"/>
          <p:nvPr/>
        </p:nvSpPr>
        <p:spPr>
          <a:xfrm>
            <a:off x="203200" y="4986867"/>
            <a:ext cx="5567550" cy="1681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ProductID : </a:t>
            </a:r>
            <a:r>
              <a:rPr lang="km-KH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គឺជា </a:t>
            </a:r>
            <a:r>
              <a:rPr lang="en-US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Primary Key </a:t>
            </a:r>
            <a:r>
              <a:rPr lang="km-KH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ដែលកំណត់លេខសំគាល់របស់ផលិតផល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Category : </a:t>
            </a:r>
            <a:r>
              <a:rPr lang="km-KH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ជាផ្នែក ឬប្រភេទផលិតផលនោះនៅក្នុងក្រុមមួយណា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InStock: </a:t>
            </a:r>
            <a:r>
              <a:rPr lang="km-KH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ផលិតផលដែលមាននៅក្នុងស្តុក</a:t>
            </a:r>
            <a:endParaRPr lang="en-US" sz="1400" dirty="0">
              <a:latin typeface="!Khmer OS Siemreap" panose="02000500000000020004" pitchFamily="2" charset="0"/>
              <a:cs typeface="!Khmer OS Siemreap" panose="02000500000000020004" pitchFamily="2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Purchase Price: </a:t>
            </a:r>
            <a:r>
              <a:rPr lang="km-KH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តម្លៃដែលទិញចូល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Price: </a:t>
            </a:r>
            <a:r>
              <a:rPr lang="km-KH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តម្លៃដែលត្រូវលក់ចេញ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11101E-9096-4A2A-BB4D-D79F163BF14B}"/>
              </a:ext>
            </a:extLst>
          </p:cNvPr>
          <p:cNvSpPr txBox="1"/>
          <p:nvPr/>
        </p:nvSpPr>
        <p:spPr>
          <a:xfrm>
            <a:off x="5987647" y="4906908"/>
            <a:ext cx="5061001" cy="1681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Discount: </a:t>
            </a:r>
            <a:r>
              <a:rPr lang="km-KH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ជាតម្លៃដែលត្រូវបញ្ចុះទៅលើ </a:t>
            </a:r>
            <a:r>
              <a:rPr lang="en-US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Product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Created By: </a:t>
            </a:r>
            <a:r>
              <a:rPr lang="km-KH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ជាអ្នកដែលបង្កើត</a:t>
            </a:r>
            <a:r>
              <a:rPr lang="en-US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 </a:t>
            </a:r>
            <a:r>
              <a:rPr lang="km-KH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ឬបញ្ចូលផលិតផលក្នុង </a:t>
            </a:r>
            <a:r>
              <a:rPr lang="en-US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System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Create On :  </a:t>
            </a:r>
            <a:r>
              <a:rPr lang="km-KH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ជាពេលវាលាដែលផលិតផលនោះត្រូវបានដាក់បញ្ចូល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Description: </a:t>
            </a:r>
            <a:r>
              <a:rPr lang="km-KH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ព័ត៌មានលម្អិតអំពីផលិតផល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Available: </a:t>
            </a:r>
            <a:r>
              <a:rPr lang="km-KH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សម្រាប់ដាក់ឱ្យផលិតផលនោះអាចលក់បានឬអត់</a:t>
            </a:r>
            <a:endParaRPr lang="en-US" sz="1400" dirty="0">
              <a:latin typeface="!Khmer OS Siemreap" panose="02000500000000020004" pitchFamily="2" charset="0"/>
              <a:cs typeface="!Khmer OS Siemreap" panose="02000500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EF5542-3577-4E2D-A82D-1565617B3A18}"/>
              </a:ext>
            </a:extLst>
          </p:cNvPr>
          <p:cNvSpPr txBox="1"/>
          <p:nvPr/>
        </p:nvSpPr>
        <p:spPr>
          <a:xfrm>
            <a:off x="9038444" y="1002798"/>
            <a:ext cx="2715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Table Product : tblProducts</a:t>
            </a:r>
          </a:p>
        </p:txBody>
      </p:sp>
    </p:spTree>
    <p:extLst>
      <p:ext uri="{BB962C8B-B14F-4D97-AF65-F5344CB8AC3E}">
        <p14:creationId xmlns:p14="http://schemas.microsoft.com/office/powerpoint/2010/main" val="121645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BE8F094-1E77-4CAD-A3CE-9624C2D185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760" y="0"/>
            <a:ext cx="1222876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C44075-E457-414B-9132-9F6B7712AB1B}"/>
              </a:ext>
            </a:extLst>
          </p:cNvPr>
          <p:cNvSpPr txBox="1"/>
          <p:nvPr/>
        </p:nvSpPr>
        <p:spPr>
          <a:xfrm>
            <a:off x="903450" y="560408"/>
            <a:ext cx="10348340" cy="2239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V.    Conclusion</a:t>
            </a:r>
          </a:p>
          <a:p>
            <a:pPr marL="400050" indent="-400050">
              <a:lnSpc>
                <a:spcPct val="200000"/>
              </a:lnSpc>
              <a:buAutoNum type="romanUcPeriod"/>
            </a:pPr>
            <a:endParaRPr lang="en-US" dirty="0">
              <a:latin typeface="!Khmer OS Siemreap" panose="02000500000000020004" pitchFamily="2" charset="0"/>
              <a:cs typeface="!Khmer OS Siemreap" panose="02000500000000020004" pitchFamily="2" charset="0"/>
            </a:endParaRPr>
          </a:p>
          <a:p>
            <a:pPr lvl="1">
              <a:lnSpc>
                <a:spcPct val="200000"/>
              </a:lnSpc>
            </a:pPr>
            <a:r>
              <a:rPr lang="en-US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	</a:t>
            </a:r>
            <a:r>
              <a:rPr lang="km-KH" b="1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ឆ្លងកាត់ការបកស្រាយខាងលើរួចមក យើងសង្កេតឃើញថាបច្ចេកវិទ្យាពិតជាមាន សារៈសំខាន់ណាស់នាពេលសព្វថ្ងៃ។ ជាពិសេសដំណើរការអាជីវកម្មមួយគឺមិនអាចខ្វះ ប្រព័ន្ធគ្រប់គ្រងបែបបច្ចេកវិទ្យានេះបានទេ។</a:t>
            </a:r>
            <a:endParaRPr lang="en-US" dirty="0">
              <a:latin typeface="!Khmer OS Siemreap" panose="02000500000000020004" pitchFamily="2" charset="0"/>
              <a:cs typeface="!Khmer OS Siemreap" panose="02000500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45F922-ACDA-468E-AD73-6F1CA8989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058518"/>
            <a:ext cx="4080934" cy="279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01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FF412D-F88F-47ED-AF73-9EC90258767D}"/>
              </a:ext>
            </a:extLst>
          </p:cNvPr>
          <p:cNvSpPr txBox="1"/>
          <p:nvPr/>
        </p:nvSpPr>
        <p:spPr>
          <a:xfrm>
            <a:off x="4770967" y="982133"/>
            <a:ext cx="2650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rgbClr val="FF0000"/>
                </a:solidFill>
              </a:rPr>
              <a:t>Q&amp;A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9F6C11-ACFC-4900-B13A-A38B65085CE2}"/>
              </a:ext>
            </a:extLst>
          </p:cNvPr>
          <p:cNvSpPr txBox="1"/>
          <p:nvPr/>
        </p:nvSpPr>
        <p:spPr>
          <a:xfrm>
            <a:off x="2590800" y="3387512"/>
            <a:ext cx="7010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DON’T BE SHY !</a:t>
            </a:r>
          </a:p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PLEASE ASK US</a:t>
            </a:r>
          </a:p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WHAT YOU WANT TO CLEAR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C60137-512D-491D-9D44-C8FA6BABCD5D}"/>
              </a:ext>
            </a:extLst>
          </p:cNvPr>
          <p:cNvSpPr/>
          <p:nvPr/>
        </p:nvSpPr>
        <p:spPr>
          <a:xfrm>
            <a:off x="0" y="0"/>
            <a:ext cx="668867" cy="6858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75000"/>
                </a:schemeClr>
              </a:solidFill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59476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BE8F094-1E77-4CAD-A3CE-9624C2D18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760" y="0"/>
            <a:ext cx="1222876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31CD13D-1B50-43E0-92BC-D0F89C910FFD}"/>
              </a:ext>
            </a:extLst>
          </p:cNvPr>
          <p:cNvGrpSpPr/>
          <p:nvPr/>
        </p:nvGrpSpPr>
        <p:grpSpPr>
          <a:xfrm>
            <a:off x="2978194" y="826108"/>
            <a:ext cx="6860073" cy="5450851"/>
            <a:chOff x="3113661" y="199574"/>
            <a:chExt cx="5821158" cy="545085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AC44075-E457-414B-9132-9F6B7712AB1B}"/>
                </a:ext>
              </a:extLst>
            </p:cNvPr>
            <p:cNvSpPr txBox="1"/>
            <p:nvPr/>
          </p:nvSpPr>
          <p:spPr>
            <a:xfrm>
              <a:off x="3113661" y="199574"/>
              <a:ext cx="4506685" cy="5450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1" dirty="0"/>
                <a:t>Content:</a:t>
              </a:r>
            </a:p>
            <a:p>
              <a:pPr marL="400050" indent="-400050">
                <a:lnSpc>
                  <a:spcPct val="150000"/>
                </a:lnSpc>
                <a:buAutoNum type="romanUcPeriod"/>
              </a:pPr>
              <a:r>
                <a:rPr lang="en-US" dirty="0"/>
                <a:t>Introduction</a:t>
              </a:r>
            </a:p>
            <a:p>
              <a:pPr marL="400050" indent="-400050">
                <a:lnSpc>
                  <a:spcPct val="150000"/>
                </a:lnSpc>
                <a:buAutoNum type="romanUcPeriod"/>
              </a:pPr>
              <a:r>
                <a:rPr lang="en-US" dirty="0"/>
                <a:t>What is POS System</a:t>
              </a:r>
            </a:p>
            <a:p>
              <a:pPr marL="400050" indent="-400050">
                <a:lnSpc>
                  <a:spcPct val="150000"/>
                </a:lnSpc>
                <a:buFontTx/>
                <a:buAutoNum type="romanUcPeriod"/>
              </a:pPr>
              <a:r>
                <a:rPr lang="en-US" dirty="0"/>
                <a:t>Entity Relationship Diagram</a:t>
              </a:r>
            </a:p>
            <a:p>
              <a:pPr marL="400050" indent="-400050">
                <a:lnSpc>
                  <a:spcPct val="150000"/>
                </a:lnSpc>
                <a:buFontTx/>
                <a:buAutoNum type="romanUcPeriod"/>
              </a:pPr>
              <a:r>
                <a:rPr lang="en-US" dirty="0"/>
                <a:t>Demo System:</a:t>
              </a:r>
            </a:p>
            <a:p>
              <a:pPr marL="400050" indent="-400050">
                <a:lnSpc>
                  <a:spcPct val="150000"/>
                </a:lnSpc>
                <a:buFontTx/>
                <a:buAutoNum type="romanUcPeriod"/>
              </a:pPr>
              <a:endParaRPr lang="en-US" dirty="0"/>
            </a:p>
            <a:p>
              <a:pPr marL="400050" indent="-400050">
                <a:lnSpc>
                  <a:spcPct val="150000"/>
                </a:lnSpc>
                <a:buFontTx/>
                <a:buAutoNum type="romanUcPeriod"/>
              </a:pPr>
              <a:endParaRPr lang="en-US" dirty="0"/>
            </a:p>
            <a:p>
              <a:pPr marL="400050" indent="-400050">
                <a:lnSpc>
                  <a:spcPct val="150000"/>
                </a:lnSpc>
                <a:buFontTx/>
                <a:buAutoNum type="romanUcPeriod"/>
              </a:pPr>
              <a:endParaRPr lang="en-US" dirty="0"/>
            </a:p>
            <a:p>
              <a:pPr marL="400050" indent="-400050">
                <a:lnSpc>
                  <a:spcPct val="150000"/>
                </a:lnSpc>
                <a:buFontTx/>
                <a:buAutoNum type="romanUcPeriod"/>
              </a:pPr>
              <a:endParaRPr lang="en-US" dirty="0"/>
            </a:p>
            <a:p>
              <a:pPr>
                <a:lnSpc>
                  <a:spcPct val="150000"/>
                </a:lnSpc>
              </a:pPr>
              <a:endParaRPr lang="en-US" dirty="0"/>
            </a:p>
            <a:p>
              <a:pPr>
                <a:lnSpc>
                  <a:spcPct val="150000"/>
                </a:lnSpc>
              </a:pPr>
              <a:r>
                <a:rPr lang="en-US" dirty="0"/>
                <a:t>V.     Conclusion</a:t>
              </a:r>
            </a:p>
            <a:p>
              <a:pPr>
                <a:lnSpc>
                  <a:spcPct val="150000"/>
                </a:lnSpc>
              </a:pPr>
              <a:r>
                <a:rPr lang="en-US" dirty="0"/>
                <a:t>VI.    Q&amp;A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A4F8F-7E1C-4EA5-A39C-D9D5EC99C61E}"/>
                </a:ext>
              </a:extLst>
            </p:cNvPr>
            <p:cNvSpPr txBox="1"/>
            <p:nvPr/>
          </p:nvSpPr>
          <p:spPr>
            <a:xfrm>
              <a:off x="3175001" y="2205588"/>
              <a:ext cx="3352799" cy="286232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/>
                <a:t>User Login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/>
                <a:t>Dashboard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/>
                <a:t>Sale Dashboard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/>
                <a:t>Receipt , And Print Receipt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/>
                <a:t>Supplier Management</a:t>
              </a:r>
            </a:p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EAD292-3C7F-4912-84FF-60E331CF6435}"/>
                </a:ext>
              </a:extLst>
            </p:cNvPr>
            <p:cNvSpPr txBox="1"/>
            <p:nvPr/>
          </p:nvSpPr>
          <p:spPr>
            <a:xfrm>
              <a:off x="6128038" y="2205588"/>
              <a:ext cx="2806781" cy="2126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/>
                <a:t>Customer Management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/>
                <a:t>Category Management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/>
                <a:t>User Management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/>
                <a:t>Employee Management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/>
                <a:t>Product Management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2959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BE8F094-1E77-4CAD-A3CE-9624C2D185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760" y="0"/>
            <a:ext cx="1222876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C44075-E457-414B-9132-9F6B7712AB1B}"/>
              </a:ext>
            </a:extLst>
          </p:cNvPr>
          <p:cNvSpPr txBox="1"/>
          <p:nvPr/>
        </p:nvSpPr>
        <p:spPr>
          <a:xfrm>
            <a:off x="937727" y="571413"/>
            <a:ext cx="10348340" cy="5009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200000"/>
              </a:lnSpc>
              <a:buAutoNum type="romanUcPeriod"/>
            </a:pPr>
            <a:r>
              <a:rPr lang="en-US" b="1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Introduction( </a:t>
            </a:r>
            <a:r>
              <a:rPr lang="km-KH" b="1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ការណែនាំ)</a:t>
            </a:r>
            <a:endParaRPr lang="en-US" b="1" dirty="0">
              <a:latin typeface="!Khmer OS Siemreap" panose="02000500000000020004" pitchFamily="2" charset="0"/>
              <a:cs typeface="!Khmer OS Siemreap" panose="02000500000000020004" pitchFamily="2" charset="0"/>
            </a:endParaRPr>
          </a:p>
          <a:p>
            <a:pPr marL="400050" indent="-400050">
              <a:lnSpc>
                <a:spcPct val="200000"/>
              </a:lnSpc>
              <a:buAutoNum type="romanUcPeriod"/>
            </a:pPr>
            <a:endParaRPr lang="en-US" dirty="0">
              <a:latin typeface="!Khmer OS Siemreap" panose="02000500000000020004" pitchFamily="2" charset="0"/>
              <a:cs typeface="!Khmer OS Siemreap" panose="02000500000000020004" pitchFamily="2" charset="0"/>
            </a:endParaRPr>
          </a:p>
          <a:p>
            <a:pPr lvl="1">
              <a:lnSpc>
                <a:spcPct val="200000"/>
              </a:lnSpc>
            </a:pPr>
            <a:r>
              <a:rPr lang="en-US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	</a:t>
            </a:r>
            <a:r>
              <a:rPr lang="km-KH" b="1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	សេចក្តីណែនាំ </a:t>
            </a:r>
            <a:r>
              <a:rPr lang="en-US" b="1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POS System </a:t>
            </a:r>
            <a:r>
              <a:rPr lang="km-KH" b="1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ត្រូវបានគេស្គាល់ថាជាចំណុចលក់ ឬចំណុចនៃការទិញ ដែលប្រតិបត្តិការត្រូវបានអនុវត្តនៅពេលដែលអតិថិជន ជ្រើសរើសផលិតផលសម្រាប់ទិញ។ ប្រសិនបើអ្នកជាអ្នកលក់រាយ ឬភោជនីយដ្ឋាន អ្នកមិនអាចដំណើរការអាជីវកម្មដែលត្រូវការ ដោយមិនចាំបាច់មានប្រព័ន្ធ </a:t>
            </a:r>
            <a:r>
              <a:rPr lang="en-US" b="1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POS System </a:t>
            </a:r>
            <a:r>
              <a:rPr lang="km-KH" b="1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នោះទេ។ ការរៀបចំពេញលេញនៃប្រព័ន្ធ </a:t>
            </a:r>
            <a:r>
              <a:rPr lang="en-US" b="1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POS </a:t>
            </a:r>
            <a:r>
              <a:rPr lang="km-KH" b="1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រួមមានកុំព្យូទ័រ ម៉ាស៊ីនអានកាតឥណ ទាន ម៉ាស៊ីនបោះពុម្ពបង្កាន់ដៃ និងម៉ាស៊ីនស្កេនបាកូដ ថតសាច់ប្រាក់ ។</a:t>
            </a:r>
          </a:p>
          <a:p>
            <a:pPr lvl="1">
              <a:lnSpc>
                <a:spcPct val="200000"/>
              </a:lnSpc>
            </a:pPr>
            <a:endParaRPr lang="km-KH" b="1" dirty="0">
              <a:latin typeface="!Khmer OS Siemreap" panose="02000500000000020004" pitchFamily="2" charset="0"/>
              <a:cs typeface="!Khmer OS Siemreap" panose="02000500000000020004" pitchFamily="2" charset="0"/>
            </a:endParaRPr>
          </a:p>
          <a:p>
            <a:pPr marL="800100" lvl="1" indent="-342900">
              <a:lnSpc>
                <a:spcPct val="200000"/>
              </a:lnSpc>
              <a:buFont typeface="Tacteing" pitchFamily="2" charset="0"/>
              <a:buChar char="°"/>
            </a:pPr>
            <a:r>
              <a:rPr lang="km-KH" dirty="0">
                <a:solidFill>
                  <a:schemeClr val="accent2">
                    <a:lumMod val="75000"/>
                  </a:schemeClr>
                </a:solidFill>
                <a:latin typeface="!Khmer OS Siemreap" panose="02000500000000020004" pitchFamily="2" charset="0"/>
                <a:cs typeface="!Khmer OS Siemreap" panose="02000500000000020004" pitchFamily="2" charset="0"/>
              </a:rPr>
              <a:t>អ្វីទៅជា 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  <a:latin typeface="!Khmer OS Siemreap" panose="02000500000000020004" pitchFamily="2" charset="0"/>
                <a:cs typeface="!Khmer OS Siemreap" panose="02000500000000020004" pitchFamily="2" charset="0"/>
              </a:rPr>
              <a:t>POS System?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!Khmer OS Siemreap" panose="02000500000000020004" pitchFamily="2" charset="0"/>
                <a:cs typeface="!Khmer OS Siemreap" panose="02000500000000020004" pitchFamily="2" charset="0"/>
              </a:rPr>
              <a:t>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45F922-ACDA-468E-AD73-6F1CA8989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058518"/>
            <a:ext cx="4080934" cy="279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16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BE8F094-1E77-4CAD-A3CE-9624C2D185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760" y="0"/>
            <a:ext cx="1222876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C44075-E457-414B-9132-9F6B7712AB1B}"/>
              </a:ext>
            </a:extLst>
          </p:cNvPr>
          <p:cNvSpPr txBox="1"/>
          <p:nvPr/>
        </p:nvSpPr>
        <p:spPr>
          <a:xfrm>
            <a:off x="1047794" y="294950"/>
            <a:ext cx="10348340" cy="5009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200000"/>
              </a:lnSpc>
              <a:buAutoNum type="romanUcPeriod"/>
            </a:pPr>
            <a:r>
              <a:rPr lang="en-US" b="1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What is the POS System ?</a:t>
            </a:r>
            <a:endParaRPr lang="en-US" dirty="0">
              <a:latin typeface="!Khmer OS Siemreap" panose="02000500000000020004" pitchFamily="2" charset="0"/>
              <a:cs typeface="!Khmer OS Siemreap" panose="02000500000000020004" pitchFamily="2" charset="0"/>
            </a:endParaRPr>
          </a:p>
          <a:p>
            <a:pPr lvl="1">
              <a:lnSpc>
                <a:spcPct val="200000"/>
              </a:lnSpc>
            </a:pPr>
            <a:r>
              <a:rPr lang="en-US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	</a:t>
            </a:r>
            <a:r>
              <a:rPr lang="en-US" b="1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POS System </a:t>
            </a:r>
            <a:r>
              <a:rPr lang="km-KH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ត្រូវបានគេស្គាល់ថាជាចំណុចលក់ ឬចំណុចនៃការទិញ ដែលប្រតិបត្តិការត្រូវបានអនុវត្តនៅពេលដែលអតិថិជនជ្រើសរើសផលិតផលសម្រាប់ទិញ។ ប្រសិនបើអ្នកជាអ្នកលក់រាយ ឬភោជនីយដ្ឋាន អ្នកមិនអាចដំណើរការអាជីវកម្មដែលត្រូវការដោយមិនចាំបាច់មានប្រព័ន្ធ​ </a:t>
            </a:r>
            <a:r>
              <a:rPr lang="en-US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POS System </a:t>
            </a:r>
            <a:r>
              <a:rPr lang="km-KH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នោះទេ។ ការរៀបចំពេញលេញនៃប្រព័ន្ធ </a:t>
            </a:r>
            <a:r>
              <a:rPr lang="en-US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POS </a:t>
            </a:r>
            <a:r>
              <a:rPr lang="km-KH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រួមមានកុំព្យូទ័រ ម៉ាស៊ីនអានកាតឥណទាន ម៉ាស៊ីនបោះពុម្ពបង្កាន់ដៃ និងម៉ាស៊ីនស្កេនបាកូដ ថតសាច់ប្រាក់ ។ </a:t>
            </a:r>
            <a:endParaRPr lang="en-US" dirty="0">
              <a:latin typeface="!Khmer OS Siemreap" panose="02000500000000020004" pitchFamily="2" charset="0"/>
              <a:cs typeface="!Khmer OS Siemreap" panose="02000500000000020004" pitchFamily="2" charset="0"/>
            </a:endParaRPr>
          </a:p>
          <a:p>
            <a:pPr lvl="1">
              <a:lnSpc>
                <a:spcPct val="200000"/>
              </a:lnSpc>
            </a:pPr>
            <a:r>
              <a:rPr lang="en-US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	</a:t>
            </a:r>
            <a:r>
              <a:rPr lang="en-US" b="1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POS System </a:t>
            </a:r>
            <a:r>
              <a:rPr lang="km-KH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គឺជាចំណុចនៃការលក់ ការទិញ ឬការទូទាត់ ជាចំណុចជាក់លាក់នៅក្នុងពេលវេលាដែលប្រតិបត្តិការហិរញ្ញវត្ថុកើតឡើងតាមរយៈប្រព័ន្ធ </a:t>
            </a:r>
            <a:r>
              <a:rPr lang="en-US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POS </a:t>
            </a:r>
            <a:r>
              <a:rPr lang="km-KH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។ </a:t>
            </a:r>
          </a:p>
          <a:p>
            <a:pPr lvl="1">
              <a:lnSpc>
                <a:spcPct val="200000"/>
              </a:lnSpc>
            </a:pPr>
            <a:endParaRPr lang="en-US" dirty="0">
              <a:latin typeface="!Khmer OS Siemreap" panose="02000500000000020004" pitchFamily="2" charset="0"/>
              <a:cs typeface="!Khmer OS Siemreap" panose="02000500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1721E9-4876-48EF-AA10-A28E863DE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836" y="4622801"/>
            <a:ext cx="5305431" cy="229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4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BE8F094-1E77-4CAD-A3CE-9624C2D185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760" y="0"/>
            <a:ext cx="1222876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C44075-E457-414B-9132-9F6B7712AB1B}"/>
              </a:ext>
            </a:extLst>
          </p:cNvPr>
          <p:cNvSpPr txBox="1"/>
          <p:nvPr/>
        </p:nvSpPr>
        <p:spPr>
          <a:xfrm>
            <a:off x="1047794" y="294950"/>
            <a:ext cx="1034834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III.        Entity Relationship Diagram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251D74BC-0D26-4B6C-81F3-5ECC47EAE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94" y="914168"/>
            <a:ext cx="10599576" cy="5943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1829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8BEDAE-1A00-29D2-3E2F-173B7DD39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84830"/>
            <a:ext cx="2950807" cy="495068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KH Phal Muol 5" panose="02000500000000000000" pitchFamily="2" charset="0"/>
                <a:cs typeface="KH Phal Muol 5" panose="02000500000000000000" pitchFamily="2" charset="0"/>
              </a:rPr>
              <a:t>User Login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6A97EA-229A-0B01-0884-2E27B2E05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190" y="1844887"/>
            <a:ext cx="5428821" cy="3168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72C328-F5AF-4F3F-9D94-07AC13C49A90}"/>
              </a:ext>
            </a:extLst>
          </p:cNvPr>
          <p:cNvSpPr txBox="1"/>
          <p:nvPr/>
        </p:nvSpPr>
        <p:spPr>
          <a:xfrm>
            <a:off x="2827868" y="1312335"/>
            <a:ext cx="55322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យើងប្រើប្រាស់ </a:t>
            </a:r>
            <a:r>
              <a:rPr lang="en-US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Combo box </a:t>
            </a:r>
            <a:r>
              <a:rPr lang="km-KH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ទាញយកឈ្មោះរបស់ </a:t>
            </a:r>
            <a:r>
              <a:rPr lang="en-US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User </a:t>
            </a:r>
            <a:r>
              <a:rPr lang="km-KH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ចេញពី </a:t>
            </a:r>
            <a:r>
              <a:rPr lang="en-US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Query table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5922985F-051E-419C-846C-6F26E4238C56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6417736" y="1466224"/>
            <a:ext cx="1942416" cy="1725709"/>
          </a:xfrm>
          <a:prstGeom prst="curvedConnector3">
            <a:avLst>
              <a:gd name="adj1" fmla="val 111769"/>
            </a:avLst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313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8BEDAE-1A00-29D2-3E2F-173B7DD39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3375" y="351705"/>
            <a:ext cx="3075570" cy="495068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KH Phal Muol 5" panose="02000500000000000000" pitchFamily="2" charset="0"/>
                <a:cs typeface="KH Phal Muol 5" panose="02000500000000000000" pitchFamily="2" charset="0"/>
              </a:rPr>
              <a:t>Dashboard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DD6FD7-E5EF-EC56-0293-22F2A273C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01" y="846773"/>
            <a:ext cx="8043096" cy="4524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7D9592-F2CA-14E1-9743-A929E6667570}"/>
              </a:ext>
            </a:extLst>
          </p:cNvPr>
          <p:cNvSpPr txBox="1"/>
          <p:nvPr/>
        </p:nvSpPr>
        <p:spPr>
          <a:xfrm>
            <a:off x="8537787" y="1335441"/>
            <a:ext cx="3586480" cy="4778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m-KH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នៅលើ</a:t>
            </a:r>
            <a:r>
              <a:rPr lang="en-US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 </a:t>
            </a:r>
            <a:r>
              <a:rPr lang="en-US" sz="1400" b="1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Dashboard</a:t>
            </a:r>
            <a:r>
              <a:rPr lang="en-US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 </a:t>
            </a:r>
            <a:r>
              <a:rPr lang="km-KH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ចំពោះ</a:t>
            </a:r>
            <a:r>
              <a:rPr lang="en-US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Admin</a:t>
            </a:r>
            <a:r>
              <a:rPr lang="km-KH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យើងមានជម្រើសចំនួន6សម្រាប់ជ្រើសរើស មានដូច </a:t>
            </a:r>
            <a:endParaRPr lang="en-US" sz="1400" dirty="0">
              <a:latin typeface="!Khmer OS Siemreap" panose="02000500000000020004" pitchFamily="2" charset="0"/>
              <a:cs typeface="!Khmer OS Siemreap" panose="02000500000000020004" pitchFamily="2" charset="0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Sale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Product Management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Categories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User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Supplier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Customer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Employees)</a:t>
            </a:r>
            <a:r>
              <a:rPr lang="km-KH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​ ។</a:t>
            </a:r>
            <a:endParaRPr lang="en-US" sz="1400" dirty="0">
              <a:latin typeface="!Khmer OS Siemreap" panose="02000500000000020004" pitchFamily="2" charset="0"/>
              <a:cs typeface="!Khmer OS Siemreap" panose="02000500000000020004" pitchFamily="2" charset="0"/>
            </a:endParaRPr>
          </a:p>
          <a:p>
            <a:pPr>
              <a:lnSpc>
                <a:spcPct val="200000"/>
              </a:lnSpc>
            </a:pPr>
            <a:r>
              <a:rPr lang="km-KH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ចំណែក </a:t>
            </a:r>
            <a:r>
              <a:rPr lang="en-US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User </a:t>
            </a:r>
            <a:r>
              <a:rPr lang="km-KH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 ធម្មតាមិនមាន </a:t>
            </a:r>
            <a:r>
              <a:rPr lang="en-US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Employees </a:t>
            </a:r>
            <a:r>
              <a:rPr lang="km-KH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និង </a:t>
            </a:r>
            <a:r>
              <a:rPr lang="en-US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User </a:t>
            </a:r>
            <a:r>
              <a:rPr lang="km-KH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ទេ។</a:t>
            </a:r>
            <a:endParaRPr lang="en-US" sz="1400" dirty="0">
              <a:latin typeface="!Khmer OS Siemreap" panose="02000500000000020004" pitchFamily="2" charset="0"/>
              <a:cs typeface="!Khmer OS Siemreap" panose="02000500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7842C-2D3B-49AC-BB13-429B55F82B02}"/>
              </a:ext>
            </a:extLst>
          </p:cNvPr>
          <p:cNvSpPr txBox="1"/>
          <p:nvPr/>
        </p:nvSpPr>
        <p:spPr>
          <a:xfrm>
            <a:off x="288301" y="5611117"/>
            <a:ext cx="619336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Preface </a:t>
            </a:r>
            <a:r>
              <a:rPr lang="km-KH" sz="16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ជាអារម្ភកថា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About Us </a:t>
            </a:r>
            <a:r>
              <a:rPr lang="km-KH" sz="16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ជាព័ត៌មានខ្លះៗអំពីក្រុមយើងខ្ញុំ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Quit </a:t>
            </a:r>
            <a:r>
              <a:rPr lang="km-KH" sz="16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ចាកចេញពីកម្មវិធី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45778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8BEDAE-1A00-29D2-3E2F-173B7DD39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040" y="330200"/>
            <a:ext cx="3473027" cy="495068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KH Phal Muol 5" panose="02000500000000000000" pitchFamily="2" charset="0"/>
                <a:cs typeface="KH Phal Muol 5" panose="02000500000000000000" pitchFamily="2" charset="0"/>
              </a:rPr>
              <a:t>Sale</a:t>
            </a:r>
            <a:r>
              <a:rPr lang="km-KH" sz="2800" dirty="0">
                <a:solidFill>
                  <a:schemeClr val="accent1">
                    <a:lumMod val="75000"/>
                  </a:schemeClr>
                </a:solidFill>
                <a:latin typeface="KH Phal Muol 5" panose="02000500000000000000" pitchFamily="2" charset="0"/>
                <a:cs typeface="KH Phal Muol 5" panose="02000500000000000000" pitchFamily="2" charset="0"/>
              </a:rPr>
              <a:t>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KH Phal Muol 5" panose="02000500000000000000" pitchFamily="2" charset="0"/>
                <a:cs typeface="KH Phal Muol 5" panose="02000500000000000000" pitchFamily="2" charset="0"/>
              </a:rPr>
              <a:t>Dashboard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EFC4EE-A885-4D67-8B65-6AF222242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" y="990600"/>
            <a:ext cx="9181630" cy="5164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6638CD3D-1F7E-444A-AB94-22612C3AF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3734" y="1921933"/>
            <a:ext cx="2342932" cy="127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B6CB2AB5-135D-434A-A27B-919809F74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3734" y="3429000"/>
            <a:ext cx="2345226" cy="1617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4119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8BEDAE-1A00-29D2-3E2F-173B7DD39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040" y="330200"/>
            <a:ext cx="3627916" cy="495068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KH Phal Muol 5" panose="02000500000000000000" pitchFamily="2" charset="0"/>
                <a:cs typeface="KH Phal Muol 5" panose="02000500000000000000" pitchFamily="2" charset="0"/>
              </a:rPr>
              <a:t> Receipt and Print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7022781D-8EF6-4A6C-8AED-9CCE11CD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47" y="931334"/>
            <a:ext cx="2574374" cy="5596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BE242BA-162A-46C8-8839-032B29055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422" y="3166038"/>
            <a:ext cx="4833156" cy="987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E0765A48-2CC7-44C3-B3E2-36A9D145A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311" y="1667438"/>
            <a:ext cx="3056467" cy="4822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A16211-0229-449B-ABD4-49FF9682C950}"/>
              </a:ext>
            </a:extLst>
          </p:cNvPr>
          <p:cNvSpPr txBox="1"/>
          <p:nvPr/>
        </p:nvSpPr>
        <p:spPr>
          <a:xfrm>
            <a:off x="3770874" y="1871134"/>
            <a:ext cx="4464684" cy="711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m-KH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នៅពេលយើងចុច </a:t>
            </a:r>
            <a:r>
              <a:rPr lang="en-US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Button Print </a:t>
            </a:r>
            <a:r>
              <a:rPr lang="km-KH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យើងនឹងទទួលបាន </a:t>
            </a:r>
            <a:r>
              <a:rPr lang="en-US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File PDF</a:t>
            </a:r>
            <a:endParaRPr lang="km-KH" sz="1400" dirty="0">
              <a:latin typeface="!Khmer OS Siemreap" panose="02000500000000020004" pitchFamily="2" charset="0"/>
              <a:cs typeface="!Khmer OS Siemreap" panose="02000500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km-KH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ចេញ </a:t>
            </a:r>
            <a:r>
              <a:rPr lang="en-US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Receipt </a:t>
            </a:r>
            <a:r>
              <a:rPr lang="km-KH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សម្រាប់អតិថិជនរបស់យើង</a:t>
            </a:r>
            <a:endParaRPr lang="en-US" sz="1400" dirty="0">
              <a:latin typeface="!Khmer OS Siemreap" panose="02000500000000020004" pitchFamily="2" charset="0"/>
              <a:cs typeface="!Khmer OS Siemreap" panose="02000500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8E24B2-1685-4A73-B793-B902D0FF992B}"/>
              </a:ext>
            </a:extLst>
          </p:cNvPr>
          <p:cNvSpPr txBox="1"/>
          <p:nvPr/>
        </p:nvSpPr>
        <p:spPr>
          <a:xfrm>
            <a:off x="3679422" y="4660257"/>
            <a:ext cx="3627916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m-KH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យើងអាចចបើក </a:t>
            </a:r>
            <a:r>
              <a:rPr lang="en-US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File </a:t>
            </a:r>
            <a:r>
              <a:rPr lang="km-KH" sz="14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នេះជាមួយកម្មវិធីផ្សេងៗបាន</a:t>
            </a:r>
            <a:endParaRPr lang="en-US" sz="1400" dirty="0">
              <a:latin typeface="!Khmer OS Siemreap" panose="02000500000000020004" pitchFamily="2" charset="0"/>
              <a:cs typeface="!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432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912</Words>
  <Application>Microsoft Office PowerPoint</Application>
  <PresentationFormat>Widescreen</PresentationFormat>
  <Paragraphs>121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!Khmer OS Siemreap</vt:lpstr>
      <vt:lpstr>014-CAI978</vt:lpstr>
      <vt:lpstr>Arial</vt:lpstr>
      <vt:lpstr>Calibri</vt:lpstr>
      <vt:lpstr>Calibri Light</vt:lpstr>
      <vt:lpstr>KH Phal Muol 5</vt:lpstr>
      <vt:lpstr>Tacteing</vt:lpstr>
      <vt:lpstr>Wingdings</vt:lpstr>
      <vt:lpstr>Office Theme</vt:lpstr>
      <vt:lpstr>POS SYSTEM</vt:lpstr>
      <vt:lpstr>PowerPoint Presentation</vt:lpstr>
      <vt:lpstr>PowerPoint Presentation</vt:lpstr>
      <vt:lpstr>PowerPoint Presentation</vt:lpstr>
      <vt:lpstr>PowerPoint Presentation</vt:lpstr>
      <vt:lpstr>User Login</vt:lpstr>
      <vt:lpstr>Dashboard</vt:lpstr>
      <vt:lpstr>Sale Dashboard</vt:lpstr>
      <vt:lpstr> Receipt and Print</vt:lpstr>
      <vt:lpstr>Supplier</vt:lpstr>
      <vt:lpstr>Customer</vt:lpstr>
      <vt:lpstr>Employee</vt:lpstr>
      <vt:lpstr>User</vt:lpstr>
      <vt:lpstr>Categories</vt:lpstr>
      <vt:lpstr>Product Management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 SYSTEM</dc:title>
  <dc:creator>Sereyvoutey NHEAN</dc:creator>
  <cp:lastModifiedBy>Vothana Chy</cp:lastModifiedBy>
  <cp:revision>125</cp:revision>
  <dcterms:created xsi:type="dcterms:W3CDTF">2022-08-21T15:46:52Z</dcterms:created>
  <dcterms:modified xsi:type="dcterms:W3CDTF">2022-08-22T10:59:19Z</dcterms:modified>
</cp:coreProperties>
</file>